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
  </p:notes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2" autoAdjust="0"/>
    <p:restoredTop sz="63746" autoAdjust="0"/>
  </p:normalViewPr>
  <p:slideViewPr>
    <p:cSldViewPr snapToGrid="0">
      <p:cViewPr>
        <p:scale>
          <a:sx n="50" d="100"/>
          <a:sy n="50" d="100"/>
        </p:scale>
        <p:origin x="-1374"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F2A85-7954-4BC2-8F6E-FF3C129E8D8B}" type="datetimeFigureOut">
              <a:rPr lang="en-US" smtClean="0"/>
              <a:t>7/9/2019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027833-8BA8-42A5-A3AC-0850BCFD7E37}" type="slidenum">
              <a:rPr lang="en-US" smtClean="0"/>
              <a:t>‹#›</a:t>
            </a:fld>
            <a:endParaRPr lang="en-US"/>
          </a:p>
        </p:txBody>
      </p:sp>
    </p:spTree>
    <p:extLst>
      <p:ext uri="{BB962C8B-B14F-4D97-AF65-F5344CB8AC3E}">
        <p14:creationId xmlns:p14="http://schemas.microsoft.com/office/powerpoint/2010/main" val="593188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itchFamily="18" charset="0"/>
                <a:ea typeface="+mn-ea"/>
                <a:cs typeface="Times New Roman" pitchFamily="18" charset="0"/>
              </a:rPr>
              <a:t>The mini mental assessment instrument refers to a 30-point questionnaire majorly used in research and clinical settings to evaluate cognitive impairment. It is used in health fields to screen for dementia. Therefore, the presentation is about mini mental state examination, their purposes, uses in clinical environment and their use in neurological dysfunction.  </a:t>
            </a:r>
          </a:p>
          <a:p>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65027833-8BA8-42A5-A3AC-0850BCFD7E37}" type="slidenum">
              <a:rPr lang="en-US" smtClean="0"/>
              <a:t>1</a:t>
            </a:fld>
            <a:endParaRPr lang="en-US"/>
          </a:p>
        </p:txBody>
      </p:sp>
    </p:spTree>
    <p:extLst>
      <p:ext uri="{BB962C8B-B14F-4D97-AF65-F5344CB8AC3E}">
        <p14:creationId xmlns:p14="http://schemas.microsoft.com/office/powerpoint/2010/main" val="35502621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itchFamily="18" charset="0"/>
                <a:ea typeface="+mn-ea"/>
                <a:cs typeface="Times New Roman" pitchFamily="18" charset="0"/>
              </a:rPr>
              <a:t>The early introduction of instruments has sparked the emergence of cholinesterase prohibitors for instance Aricept that is essential in slowing the pace at which the disease progresses in the body. Additionally, the mini-assessment instruments are purposeful because they help in provision and identification of the best fit of cognitive ability to caregiver support and living environment </a:t>
            </a:r>
            <a:r>
              <a:rPr lang="nl-NL" sz="1200" kern="1200" dirty="0">
                <a:solidFill>
                  <a:schemeClr val="tx1"/>
                </a:solidFill>
                <a:effectLst/>
                <a:latin typeface="Times New Roman" pitchFamily="18" charset="0"/>
                <a:ea typeface="+mn-ea"/>
                <a:cs typeface="Times New Roman" pitchFamily="18" charset="0"/>
              </a:rPr>
              <a:t>(van Steenoven</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Times New Roman" pitchFamily="18" charset="0"/>
                <a:ea typeface="+mn-ea"/>
                <a:cs typeface="Times New Roman" pitchFamily="18" charset="0"/>
              </a:rPr>
              <a:t> et al., 2014)</a:t>
            </a:r>
            <a:r>
              <a:rPr lang="en-US" sz="1200" kern="1200" dirty="0">
                <a:solidFill>
                  <a:schemeClr val="tx1"/>
                </a:solidFill>
                <a:effectLst/>
                <a:latin typeface="Times New Roman" pitchFamily="18" charset="0"/>
                <a:ea typeface="+mn-ea"/>
                <a:cs typeface="Times New Roman" pitchFamily="18" charset="0"/>
              </a:rPr>
              <a:t>. Another purpose of the instruments includes maximizing on emotional, safety and function of wellbeing. Therefore, it is imperative that a facility or a therapist have a procedure to actively identify cognitive limitations. </a:t>
            </a:r>
          </a:p>
          <a:p>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65027833-8BA8-42A5-A3AC-0850BCFD7E37}" type="slidenum">
              <a:rPr lang="en-US" smtClean="0"/>
              <a:t>2</a:t>
            </a:fld>
            <a:endParaRPr lang="en-US"/>
          </a:p>
        </p:txBody>
      </p:sp>
    </p:spTree>
    <p:extLst>
      <p:ext uri="{BB962C8B-B14F-4D97-AF65-F5344CB8AC3E}">
        <p14:creationId xmlns:p14="http://schemas.microsoft.com/office/powerpoint/2010/main" val="261737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itchFamily="18" charset="0"/>
                <a:cs typeface="Times New Roman" pitchFamily="18" charset="0"/>
              </a:rPr>
              <a:t>Short measures, for instance, the 9-item patient health question, as well as the 7-item generalized anxiety disorder questionnaire, have been used in a clinical environment for screening patients. For psychologists interested in serving as professionals in the primary care environment, should have an understanding of screening instruments involving the clinical sensitivity utility and specify which is essential in the modern world. The word “Pull-In” means when a doctor pulls a psychologist or any other behavioral assistant into the assessment room for intervention (</a:t>
            </a:r>
            <a:r>
              <a:rPr lang="en-US" dirty="0" err="1">
                <a:latin typeface="Times New Roman" pitchFamily="18" charset="0"/>
                <a:cs typeface="Times New Roman" pitchFamily="18" charset="0"/>
              </a:rPr>
              <a:t>Oudman</a:t>
            </a:r>
            <a:r>
              <a:rPr lang="en-US" dirty="0">
                <a:latin typeface="Times New Roman" pitchFamily="18" charset="0"/>
                <a:cs typeface="Times New Roman" pitchFamily="18" charset="0"/>
              </a:rPr>
              <a:t> et al., 2014). The emerging concerns would be to identify whether the patients have dementia. Warm handoff implies a physician has trust and good relationship with the patient exchanges the trust to the behavioral health of the doctor. Warm handoffs are crucial in reducing delays in healthcare and minimizes the need for repeated visits to clinics. In case a behavioral health provider is absent, a clinician can get clarification about diagnosis information from the instrument. The diagnostic question often includes those that can be handled by a screening instrument. Consultations occur when patients have extra complications that risk the life of the patients. </a:t>
            </a:r>
          </a:p>
        </p:txBody>
      </p:sp>
      <p:sp>
        <p:nvSpPr>
          <p:cNvPr id="4" name="Slide Number Placeholder 3"/>
          <p:cNvSpPr>
            <a:spLocks noGrp="1"/>
          </p:cNvSpPr>
          <p:nvPr>
            <p:ph type="sldNum" sz="quarter" idx="5"/>
          </p:nvPr>
        </p:nvSpPr>
        <p:spPr/>
        <p:txBody>
          <a:bodyPr/>
          <a:lstStyle/>
          <a:p>
            <a:fld id="{65027833-8BA8-42A5-A3AC-0850BCFD7E37}" type="slidenum">
              <a:rPr lang="en-US" smtClean="0"/>
              <a:t>3</a:t>
            </a:fld>
            <a:endParaRPr lang="en-US"/>
          </a:p>
        </p:txBody>
      </p:sp>
    </p:spTree>
    <p:extLst>
      <p:ext uri="{BB962C8B-B14F-4D97-AF65-F5344CB8AC3E}">
        <p14:creationId xmlns:p14="http://schemas.microsoft.com/office/powerpoint/2010/main" val="3282998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itchFamily="18" charset="0"/>
                <a:cs typeface="Times New Roman" pitchFamily="18" charset="0"/>
              </a:rPr>
              <a:t>The instrument assess mental disability by asking the client to follow a command that is very complex which may involve about 3 or more body parts and need to discriminate between left and right for instance the patient can be asked to put his or her right thumb in his or her left ear and stick out his tongue. Moreover, the patients are asked to name simple parts and objects such as glasses and lens, belt and the belt buckle. Telling the patient to read, write and repeat some simple phrases as well as naming body parts in case shortages are identified, and other tests of aphasia are required. </a:t>
            </a:r>
          </a:p>
        </p:txBody>
      </p:sp>
      <p:sp>
        <p:nvSpPr>
          <p:cNvPr id="4" name="Slide Number Placeholder 3"/>
          <p:cNvSpPr>
            <a:spLocks noGrp="1"/>
          </p:cNvSpPr>
          <p:nvPr>
            <p:ph type="sldNum" sz="quarter" idx="5"/>
          </p:nvPr>
        </p:nvSpPr>
        <p:spPr/>
        <p:txBody>
          <a:bodyPr/>
          <a:lstStyle/>
          <a:p>
            <a:fld id="{65027833-8BA8-42A5-A3AC-0850BCFD7E37}" type="slidenum">
              <a:rPr lang="en-US" smtClean="0"/>
              <a:t>4</a:t>
            </a:fld>
            <a:endParaRPr lang="en-US"/>
          </a:p>
        </p:txBody>
      </p:sp>
    </p:spTree>
    <p:extLst>
      <p:ext uri="{BB962C8B-B14F-4D97-AF65-F5344CB8AC3E}">
        <p14:creationId xmlns:p14="http://schemas.microsoft.com/office/powerpoint/2010/main" val="19937231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027833-8BA8-42A5-A3AC-0850BCFD7E37}" type="slidenum">
              <a:rPr lang="en-US" smtClean="0"/>
              <a:t>5</a:t>
            </a:fld>
            <a:endParaRPr lang="en-US"/>
          </a:p>
        </p:txBody>
      </p:sp>
    </p:spTree>
    <p:extLst>
      <p:ext uri="{BB962C8B-B14F-4D97-AF65-F5344CB8AC3E}">
        <p14:creationId xmlns:p14="http://schemas.microsoft.com/office/powerpoint/2010/main" val="19025072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AAD68A7-C9A9-4660-984A-55839EBBEDEB}" type="datetimeFigureOut">
              <a:rPr lang="en-US" smtClean="0"/>
              <a:t>7/9/2019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195662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AD68A7-C9A9-4660-984A-55839EBBEDEB}" type="datetimeFigureOut">
              <a:rPr lang="en-US" smtClean="0"/>
              <a:t>7/9/2019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628535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AD68A7-C9A9-4660-984A-55839EBBEDEB}" type="datetimeFigureOut">
              <a:rPr lang="en-US" smtClean="0"/>
              <a:t>7/9/2019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3259774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AAD68A7-C9A9-4660-984A-55839EBBEDEB}" type="datetimeFigureOut">
              <a:rPr lang="en-US" smtClean="0"/>
              <a:t>7/9/2019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875997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AD68A7-C9A9-4660-984A-55839EBBEDEB}" type="datetimeFigureOut">
              <a:rPr lang="en-US" smtClean="0"/>
              <a:t>7/9/2019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2867180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AD68A7-C9A9-4660-984A-55839EBBEDEB}" type="datetimeFigureOut">
              <a:rPr lang="en-US" smtClean="0"/>
              <a:t>7/9/2019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3298904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AD68A7-C9A9-4660-984A-55839EBBEDEB}" type="datetimeFigureOut">
              <a:rPr lang="en-US" smtClean="0"/>
              <a:t>7/9/2019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1029288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AD68A7-C9A9-4660-984A-55839EBBEDEB}" type="datetimeFigureOut">
              <a:rPr lang="en-US" smtClean="0"/>
              <a:t>7/9/2019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100343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AD68A7-C9A9-4660-984A-55839EBBEDEB}" type="datetimeFigureOut">
              <a:rPr lang="en-US" smtClean="0"/>
              <a:t>7/9/2019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1777541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AD68A7-C9A9-4660-984A-55839EBBEDEB}" type="datetimeFigureOut">
              <a:rPr lang="en-US" smtClean="0"/>
              <a:t>7/9/2019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4745054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AD68A7-C9A9-4660-984A-55839EBBEDEB}" type="datetimeFigureOut">
              <a:rPr lang="en-US" smtClean="0"/>
              <a:t>7/9/2019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837AA-BD8E-4772-8FB5-EFFEBA3585EB}"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193159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AD68A7-C9A9-4660-984A-55839EBBEDEB}" type="datetimeFigureOut">
              <a:rPr lang="en-US" smtClean="0"/>
              <a:t>7/9/2019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32749324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AD68A7-C9A9-4660-984A-55839EBBEDEB}" type="datetimeFigureOut">
              <a:rPr lang="en-US" smtClean="0"/>
              <a:t>7/9/2019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837AA-BD8E-4772-8FB5-EFFEBA3585EB}"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202446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AD68A7-C9A9-4660-984A-55839EBBEDEB}" type="datetimeFigureOut">
              <a:rPr lang="en-US" smtClean="0"/>
              <a:t>7/9/2019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11779500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AD68A7-C9A9-4660-984A-55839EBBEDEB}" type="datetimeFigureOut">
              <a:rPr lang="en-US" smtClean="0"/>
              <a:t>7/9/2019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39291168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AD68A7-C9A9-4660-984A-55839EBBEDEB}" type="datetimeFigureOut">
              <a:rPr lang="en-US" smtClean="0"/>
              <a:t>7/9/2019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837AA-BD8E-4772-8FB5-EFFEBA3585EB}" type="slidenum">
              <a:rPr lang="en-US" smtClean="0"/>
              <a:t>‹#›</a:t>
            </a:fld>
            <a:endParaRPr lang="en-US"/>
          </a:p>
        </p:txBody>
      </p:sp>
    </p:spTree>
    <p:extLst>
      <p:ext uri="{BB962C8B-B14F-4D97-AF65-F5344CB8AC3E}">
        <p14:creationId xmlns:p14="http://schemas.microsoft.com/office/powerpoint/2010/main" val="1137463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AAD68A7-C9A9-4660-984A-55839EBBEDEB}" type="datetimeFigureOut">
              <a:rPr lang="en-US" smtClean="0"/>
              <a:t>7/9/2019</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B0837AA-BD8E-4772-8FB5-EFFEBA3585EB}" type="slidenum">
              <a:rPr lang="en-US" smtClean="0"/>
              <a:t>‹#›</a:t>
            </a:fld>
            <a:endParaRPr lang="en-US"/>
          </a:p>
        </p:txBody>
      </p:sp>
    </p:spTree>
    <p:extLst>
      <p:ext uri="{BB962C8B-B14F-4D97-AF65-F5344CB8AC3E}">
        <p14:creationId xmlns:p14="http://schemas.microsoft.com/office/powerpoint/2010/main" val="2450834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70525B7-CEBC-4A66-82AE-EC8AF15044FC}"/>
              </a:ext>
            </a:extLst>
          </p:cNvPr>
          <p:cNvSpPr>
            <a:spLocks noGrp="1"/>
          </p:cNvSpPr>
          <p:nvPr>
            <p:ph type="ctrTitle"/>
          </p:nvPr>
        </p:nvSpPr>
        <p:spPr/>
        <p:txBody>
          <a:bodyPr/>
          <a:lstStyle/>
          <a:p>
            <a:pPr algn="l"/>
            <a:r>
              <a:rPr lang="en-US" sz="4800" dirty="0">
                <a:latin typeface="Times New Roman" panose="02020603050405020304" pitchFamily="18" charset="0"/>
                <a:cs typeface="Times New Roman" panose="02020603050405020304" pitchFamily="18" charset="0"/>
              </a:rPr>
              <a:t>The Mini Mental Assessment Instrument</a:t>
            </a:r>
          </a:p>
        </p:txBody>
      </p:sp>
      <p:sp>
        <p:nvSpPr>
          <p:cNvPr id="3" name="Subtitle 2">
            <a:extLst>
              <a:ext uri="{FF2B5EF4-FFF2-40B4-BE49-F238E27FC236}">
                <a16:creationId xmlns:a16="http://schemas.microsoft.com/office/drawing/2014/main" xmlns="" id="{18B5DD66-647E-4BF3-8428-B29A48524DF3}"/>
              </a:ext>
            </a:extLst>
          </p:cNvPr>
          <p:cNvSpPr>
            <a:spLocks noGrp="1"/>
          </p:cNvSpPr>
          <p:nvPr>
            <p:ph type="subTitle" idx="1"/>
          </p:nvPr>
        </p:nvSpPr>
        <p:spPr/>
        <p:txBody>
          <a:bodyPr>
            <a:noAutofit/>
          </a:bodyPr>
          <a:lstStyle/>
          <a:p>
            <a:r>
              <a:rPr lang="en-US" sz="3600" dirty="0"/>
              <a:t>Student’s Name </a:t>
            </a:r>
          </a:p>
          <a:p>
            <a:r>
              <a:rPr lang="en-US" sz="3600" dirty="0"/>
              <a:t>Institutional Affiliation</a:t>
            </a:r>
          </a:p>
        </p:txBody>
      </p:sp>
    </p:spTree>
    <p:extLst>
      <p:ext uri="{BB962C8B-B14F-4D97-AF65-F5344CB8AC3E}">
        <p14:creationId xmlns:p14="http://schemas.microsoft.com/office/powerpoint/2010/main" val="478870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FE28B73-5AD4-4D22-9B51-293F288977BB}"/>
              </a:ext>
            </a:extLst>
          </p:cNvPr>
          <p:cNvSpPr>
            <a:spLocks noGrp="1"/>
          </p:cNvSpPr>
          <p:nvPr>
            <p:ph type="title"/>
          </p:nvPr>
        </p:nvSpPr>
        <p:spPr/>
        <p:txBody>
          <a:bodyPr>
            <a:normAutofit/>
          </a:bodyPr>
          <a:lstStyle/>
          <a:p>
            <a:r>
              <a:rPr lang="en-US" dirty="0">
                <a:latin typeface="Times New Roman" panose="02020603050405020304" pitchFamily="18" charset="0"/>
                <a:cs typeface="Times New Roman" panose="02020603050405020304" pitchFamily="18" charset="0"/>
              </a:rPr>
              <a:t>Purpose Of Mini-mental Instrument </a:t>
            </a:r>
          </a:p>
        </p:txBody>
      </p:sp>
      <p:sp>
        <p:nvSpPr>
          <p:cNvPr id="3" name="Content Placeholder 2">
            <a:extLst>
              <a:ext uri="{FF2B5EF4-FFF2-40B4-BE49-F238E27FC236}">
                <a16:creationId xmlns:a16="http://schemas.microsoft.com/office/drawing/2014/main" xmlns="" id="{FB502764-BB69-4195-A01D-AA076E59B876}"/>
              </a:ext>
            </a:extLst>
          </p:cNvPr>
          <p:cNvSpPr>
            <a:spLocks noGrp="1"/>
          </p:cNvSpPr>
          <p:nvPr>
            <p:ph idx="1"/>
          </p:nvPr>
        </p:nvSpPr>
        <p:spPr/>
        <p:txBody>
          <a:bodyPr>
            <a:normAutofit/>
          </a:bodyPr>
          <a:lstStyle/>
          <a:p>
            <a:r>
              <a:rPr lang="en-US" sz="3600" dirty="0">
                <a:latin typeface="Times New Roman" panose="02020603050405020304" pitchFamily="18" charset="0"/>
                <a:cs typeface="Times New Roman" panose="02020603050405020304" pitchFamily="18" charset="0"/>
              </a:rPr>
              <a:t>Introduction of cholinesterase inhibitors</a:t>
            </a:r>
          </a:p>
          <a:p>
            <a:r>
              <a:rPr lang="en-US" sz="3600" dirty="0">
                <a:latin typeface="Times New Roman" panose="02020603050405020304" pitchFamily="18" charset="0"/>
                <a:cs typeface="Times New Roman" panose="02020603050405020304" pitchFamily="18" charset="0"/>
              </a:rPr>
              <a:t>Provision and identification cognitive ability (van </a:t>
            </a:r>
            <a:r>
              <a:rPr lang="en-US" sz="3600" dirty="0" err="1">
                <a:latin typeface="Times New Roman" panose="02020603050405020304" pitchFamily="18" charset="0"/>
                <a:cs typeface="Times New Roman" panose="02020603050405020304" pitchFamily="18" charset="0"/>
              </a:rPr>
              <a:t>Steenoven</a:t>
            </a:r>
            <a:endParaRPr lang="en-US" sz="3600" dirty="0">
              <a:latin typeface="Times New Roman" panose="02020603050405020304" pitchFamily="18" charset="0"/>
              <a:cs typeface="Times New Roman" panose="02020603050405020304" pitchFamily="18" charset="0"/>
            </a:endParaRPr>
          </a:p>
          <a:p>
            <a:pPr marL="0" indent="0">
              <a:buNone/>
            </a:pPr>
            <a:r>
              <a:rPr lang="en-US" sz="3600" dirty="0">
                <a:latin typeface="Times New Roman" panose="02020603050405020304" pitchFamily="18" charset="0"/>
                <a:cs typeface="Times New Roman" panose="02020603050405020304" pitchFamily="18" charset="0"/>
              </a:rPr>
              <a:t> et al., 2014)</a:t>
            </a:r>
          </a:p>
          <a:p>
            <a:r>
              <a:rPr lang="en-US" sz="3600" dirty="0">
                <a:latin typeface="Times New Roman" panose="02020603050405020304" pitchFamily="18" charset="0"/>
                <a:cs typeface="Times New Roman" panose="02020603050405020304" pitchFamily="18" charset="0"/>
              </a:rPr>
              <a:t>Maximize on safety and function</a:t>
            </a:r>
          </a:p>
        </p:txBody>
      </p:sp>
    </p:spTree>
    <p:extLst>
      <p:ext uri="{BB962C8B-B14F-4D97-AF65-F5344CB8AC3E}">
        <p14:creationId xmlns:p14="http://schemas.microsoft.com/office/powerpoint/2010/main" val="2058181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1CE4DB-19CE-41E8-BD1C-7B5B09EC5E55}"/>
              </a:ext>
            </a:extLst>
          </p:cNvPr>
          <p:cNvSpPr>
            <a:spLocks noGrp="1"/>
          </p:cNvSpPr>
          <p:nvPr>
            <p:ph type="title"/>
          </p:nvPr>
        </p:nvSpPr>
        <p:spPr/>
        <p:txBody>
          <a:bodyPr>
            <a:normAutofit/>
          </a:bodyPr>
          <a:lstStyle/>
          <a:p>
            <a:r>
              <a:rPr lang="en-US" dirty="0">
                <a:latin typeface="Times New Roman" panose="02020603050405020304" pitchFamily="18" charset="0"/>
                <a:cs typeface="Times New Roman" panose="02020603050405020304" pitchFamily="18" charset="0"/>
              </a:rPr>
              <a:t>Uses In A Clinical Setting</a:t>
            </a:r>
          </a:p>
        </p:txBody>
      </p:sp>
      <p:sp>
        <p:nvSpPr>
          <p:cNvPr id="3" name="Content Placeholder 2">
            <a:extLst>
              <a:ext uri="{FF2B5EF4-FFF2-40B4-BE49-F238E27FC236}">
                <a16:creationId xmlns:a16="http://schemas.microsoft.com/office/drawing/2014/main" xmlns="" id="{875EDFD5-EFED-4ACA-B929-C9F6402F3AB9}"/>
              </a:ext>
            </a:extLst>
          </p:cNvPr>
          <p:cNvSpPr>
            <a:spLocks noGrp="1"/>
          </p:cNvSpPr>
          <p:nvPr>
            <p:ph idx="1"/>
          </p:nvPr>
        </p:nvSpPr>
        <p:spPr/>
        <p:txBody>
          <a:bodyPr/>
          <a:lstStyle/>
          <a:p>
            <a:r>
              <a:rPr lang="en-US" sz="3600" dirty="0">
                <a:latin typeface="Times New Roman" panose="02020603050405020304" pitchFamily="18" charset="0"/>
                <a:cs typeface="Times New Roman" panose="02020603050405020304" pitchFamily="18" charset="0"/>
              </a:rPr>
              <a:t>For screening </a:t>
            </a:r>
          </a:p>
          <a:p>
            <a:r>
              <a:rPr lang="en-US" sz="3600" dirty="0">
                <a:latin typeface="Times New Roman" panose="02020603050405020304" pitchFamily="18" charset="0"/>
                <a:cs typeface="Times New Roman" panose="02020603050405020304" pitchFamily="18" charset="0"/>
              </a:rPr>
              <a:t>Warm handoffs and pull-ins (</a:t>
            </a:r>
            <a:r>
              <a:rPr lang="en-US" sz="3600" dirty="0" err="1">
                <a:latin typeface="Times New Roman" panose="02020603050405020304" pitchFamily="18" charset="0"/>
                <a:cs typeface="Times New Roman" panose="02020603050405020304" pitchFamily="18" charset="0"/>
              </a:rPr>
              <a:t>Oudman</a:t>
            </a:r>
            <a:r>
              <a:rPr lang="en-US" sz="3600" dirty="0">
                <a:latin typeface="Times New Roman" panose="02020603050405020304" pitchFamily="18" charset="0"/>
                <a:cs typeface="Times New Roman" panose="02020603050405020304" pitchFamily="18" charset="0"/>
              </a:rPr>
              <a:t> et al., 2014</a:t>
            </a:r>
            <a:r>
              <a:rPr lang="en-US" sz="3600" dirty="0" smtClean="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a:p>
            <a:r>
              <a:rPr lang="en-US" sz="3600" dirty="0">
                <a:latin typeface="Times New Roman" panose="02020603050405020304" pitchFamily="18" charset="0"/>
                <a:cs typeface="Times New Roman" panose="02020603050405020304" pitchFamily="18" charset="0"/>
              </a:rPr>
              <a:t>Consultations </a:t>
            </a:r>
          </a:p>
          <a:p>
            <a:pPr marL="0" indent="0">
              <a:buNone/>
            </a:pPr>
            <a:endParaRPr lang="en-US" dirty="0"/>
          </a:p>
          <a:p>
            <a:endParaRPr lang="en-US" dirty="0"/>
          </a:p>
        </p:txBody>
      </p:sp>
    </p:spTree>
    <p:extLst>
      <p:ext uri="{BB962C8B-B14F-4D97-AF65-F5344CB8AC3E}">
        <p14:creationId xmlns:p14="http://schemas.microsoft.com/office/powerpoint/2010/main" val="786739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6CF23A-89F3-4A0D-8275-094A6CDB470A}"/>
              </a:ext>
            </a:extLst>
          </p:cNvPr>
          <p:cNvSpPr>
            <a:spLocks noGrp="1"/>
          </p:cNvSpPr>
          <p:nvPr>
            <p:ph type="title"/>
          </p:nvPr>
        </p:nvSpPr>
        <p:spPr/>
        <p:txBody>
          <a:bodyPr>
            <a:normAutofit/>
          </a:bodyPr>
          <a:lstStyle/>
          <a:p>
            <a:r>
              <a:rPr lang="en-US" sz="4800" dirty="0">
                <a:latin typeface="Times New Roman" panose="02020603050405020304" pitchFamily="18" charset="0"/>
                <a:cs typeface="Times New Roman" panose="02020603050405020304" pitchFamily="18" charset="0"/>
              </a:rPr>
              <a:t>Neurological Dysfunction </a:t>
            </a:r>
          </a:p>
        </p:txBody>
      </p:sp>
      <p:sp>
        <p:nvSpPr>
          <p:cNvPr id="3" name="Content Placeholder 2">
            <a:extLst>
              <a:ext uri="{FF2B5EF4-FFF2-40B4-BE49-F238E27FC236}">
                <a16:creationId xmlns:a16="http://schemas.microsoft.com/office/drawing/2014/main" xmlns="" id="{3CA4B6D1-5A63-4D5B-BDD1-34A929A9A417}"/>
              </a:ext>
            </a:extLst>
          </p:cNvPr>
          <p:cNvSpPr>
            <a:spLocks noGrp="1"/>
          </p:cNvSpPr>
          <p:nvPr>
            <p:ph idx="1"/>
          </p:nvPr>
        </p:nvSpPr>
        <p:spPr/>
        <p:txBody>
          <a:bodyPr>
            <a:normAutofit/>
          </a:bodyPr>
          <a:lstStyle/>
          <a:p>
            <a:r>
              <a:rPr lang="en-US" sz="3600" dirty="0">
                <a:latin typeface="Times New Roman" panose="02020603050405020304" pitchFamily="18" charset="0"/>
                <a:cs typeface="Times New Roman" panose="02020603050405020304" pitchFamily="18" charset="0"/>
              </a:rPr>
              <a:t>Follow a complicated command</a:t>
            </a:r>
          </a:p>
          <a:p>
            <a:r>
              <a:rPr lang="en-US" sz="3600" dirty="0">
                <a:latin typeface="Times New Roman" panose="02020603050405020304" pitchFamily="18" charset="0"/>
                <a:cs typeface="Times New Roman" panose="02020603050405020304" pitchFamily="18" charset="0"/>
              </a:rPr>
              <a:t>Name simple parts and objects </a:t>
            </a:r>
          </a:p>
          <a:p>
            <a:r>
              <a:rPr lang="en-US" sz="3600" dirty="0">
                <a:latin typeface="Times New Roman" panose="02020603050405020304" pitchFamily="18" charset="0"/>
                <a:cs typeface="Times New Roman" panose="02020603050405020304" pitchFamily="18" charset="0"/>
              </a:rPr>
              <a:t>Read, name body parts</a:t>
            </a:r>
          </a:p>
        </p:txBody>
      </p:sp>
    </p:spTree>
    <p:extLst>
      <p:ext uri="{BB962C8B-B14F-4D97-AF65-F5344CB8AC3E}">
        <p14:creationId xmlns:p14="http://schemas.microsoft.com/office/powerpoint/2010/main" val="125949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1BFF41-2660-46FD-AC96-A2FF54A9E328}"/>
              </a:ext>
            </a:extLst>
          </p:cNvPr>
          <p:cNvSpPr>
            <a:spLocks noGrp="1"/>
          </p:cNvSpPr>
          <p:nvPr>
            <p:ph type="title"/>
          </p:nvPr>
        </p:nvSpPr>
        <p:spPr/>
        <p:txBody>
          <a:bodyPr>
            <a:normAutofit/>
          </a:bodyPr>
          <a:lstStyle/>
          <a:p>
            <a:r>
              <a:rPr lang="en-US" sz="4000"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xmlns="" id="{E7CB0B29-BAC0-4B63-B696-9E8B3975338F}"/>
              </a:ext>
            </a:extLst>
          </p:cNvPr>
          <p:cNvSpPr>
            <a:spLocks noGrp="1"/>
          </p:cNvSpPr>
          <p:nvPr>
            <p:ph idx="1"/>
          </p:nvPr>
        </p:nvSpPr>
        <p:spPr/>
        <p:txBody>
          <a:bodyPr>
            <a:noAutofit/>
          </a:bodyPr>
          <a:lstStyle/>
          <a:p>
            <a:r>
              <a:rPr lang="en-US" sz="2400" dirty="0" err="1">
                <a:latin typeface="Times New Roman" panose="02020603050405020304" pitchFamily="18" charset="0"/>
                <a:cs typeface="Times New Roman" panose="02020603050405020304" pitchFamily="18" charset="0"/>
              </a:rPr>
              <a:t>Oudman</a:t>
            </a:r>
            <a:r>
              <a:rPr lang="en-US" sz="2400" dirty="0">
                <a:latin typeface="Times New Roman" panose="02020603050405020304" pitchFamily="18" charset="0"/>
                <a:cs typeface="Times New Roman" panose="02020603050405020304" pitchFamily="18" charset="0"/>
              </a:rPr>
              <a:t>, E., Postma, A., Van der </a:t>
            </a:r>
            <a:r>
              <a:rPr lang="en-US" sz="2400" dirty="0" err="1">
                <a:latin typeface="Times New Roman" panose="02020603050405020304" pitchFamily="18" charset="0"/>
                <a:cs typeface="Times New Roman" panose="02020603050405020304" pitchFamily="18" charset="0"/>
              </a:rPr>
              <a:t>Stigchel</a:t>
            </a:r>
            <a:r>
              <a:rPr lang="en-US" sz="2400" dirty="0">
                <a:latin typeface="Times New Roman" panose="02020603050405020304" pitchFamily="18" charset="0"/>
                <a:cs typeface="Times New Roman" panose="02020603050405020304" pitchFamily="18" charset="0"/>
              </a:rPr>
              <a:t>, S., </a:t>
            </a:r>
            <a:r>
              <a:rPr lang="en-US" sz="2400" dirty="0" err="1">
                <a:latin typeface="Times New Roman" panose="02020603050405020304" pitchFamily="18" charset="0"/>
                <a:cs typeface="Times New Roman" panose="02020603050405020304" pitchFamily="18" charset="0"/>
              </a:rPr>
              <a:t>Appelhof</a:t>
            </a:r>
            <a:r>
              <a:rPr lang="en-US" sz="2400" dirty="0">
                <a:latin typeface="Times New Roman" panose="02020603050405020304" pitchFamily="18" charset="0"/>
                <a:cs typeface="Times New Roman" panose="02020603050405020304" pitchFamily="18" charset="0"/>
              </a:rPr>
              <a:t>, B., </a:t>
            </a:r>
            <a:r>
              <a:rPr lang="en-US" sz="2400" dirty="0" err="1">
                <a:latin typeface="Times New Roman" panose="02020603050405020304" pitchFamily="18" charset="0"/>
                <a:cs typeface="Times New Roman" panose="02020603050405020304" pitchFamily="18" charset="0"/>
              </a:rPr>
              <a:t>Wijnia</a:t>
            </a:r>
            <a:r>
              <a:rPr lang="en-US" sz="2400" dirty="0">
                <a:latin typeface="Times New Roman" panose="02020603050405020304" pitchFamily="18" charset="0"/>
                <a:cs typeface="Times New Roman" panose="02020603050405020304" pitchFamily="18" charset="0"/>
              </a:rPr>
              <a:t>, J. W., &amp; </a:t>
            </a:r>
            <a:r>
              <a:rPr lang="en-US" sz="2400" dirty="0" err="1">
                <a:latin typeface="Times New Roman" panose="02020603050405020304" pitchFamily="18" charset="0"/>
                <a:cs typeface="Times New Roman" panose="02020603050405020304" pitchFamily="18" charset="0"/>
              </a:rPr>
              <a:t>Nijboer</a:t>
            </a:r>
            <a:r>
              <a:rPr lang="en-US" sz="2400" dirty="0">
                <a:latin typeface="Times New Roman" panose="02020603050405020304" pitchFamily="18" charset="0"/>
                <a:cs typeface="Times New Roman" panose="02020603050405020304" pitchFamily="18" charset="0"/>
              </a:rPr>
              <a:t>, T. C. (2014). The </a:t>
            </a:r>
            <a:r>
              <a:rPr lang="en-US" sz="2400" dirty="0" err="1">
                <a:latin typeface="Times New Roman" panose="02020603050405020304" pitchFamily="18" charset="0"/>
                <a:cs typeface="Times New Roman" panose="02020603050405020304" pitchFamily="18" charset="0"/>
              </a:rPr>
              <a:t>montreal</a:t>
            </a:r>
            <a:r>
              <a:rPr lang="en-US" sz="2400" dirty="0">
                <a:latin typeface="Times New Roman" panose="02020603050405020304" pitchFamily="18" charset="0"/>
                <a:cs typeface="Times New Roman" panose="02020603050405020304" pitchFamily="18" charset="0"/>
              </a:rPr>
              <a:t> cognitive assessment (</a:t>
            </a:r>
            <a:r>
              <a:rPr lang="en-US" sz="2400" dirty="0" err="1">
                <a:latin typeface="Times New Roman" panose="02020603050405020304" pitchFamily="18" charset="0"/>
                <a:cs typeface="Times New Roman" panose="02020603050405020304" pitchFamily="18" charset="0"/>
              </a:rPr>
              <a:t>MoCA</a:t>
            </a:r>
            <a:r>
              <a:rPr lang="en-US" sz="2400" dirty="0">
                <a:latin typeface="Times New Roman" panose="02020603050405020304" pitchFamily="18" charset="0"/>
                <a:cs typeface="Times New Roman" panose="02020603050405020304" pitchFamily="18" charset="0"/>
              </a:rPr>
              <a:t>) is superior to the mini mental state examination (MMSE) in detection of Korsakoff’s syn</a:t>
            </a:r>
          </a:p>
          <a:p>
            <a:r>
              <a:rPr lang="en-US" sz="2400" dirty="0">
                <a:latin typeface="Times New Roman" panose="02020603050405020304" pitchFamily="18" charset="0"/>
                <a:cs typeface="Times New Roman" panose="02020603050405020304" pitchFamily="18" charset="0"/>
              </a:rPr>
              <a:t>van </a:t>
            </a:r>
            <a:r>
              <a:rPr lang="en-US" sz="2400" dirty="0" err="1">
                <a:latin typeface="Times New Roman" panose="02020603050405020304" pitchFamily="18" charset="0"/>
                <a:cs typeface="Times New Roman" panose="02020603050405020304" pitchFamily="18" charset="0"/>
              </a:rPr>
              <a:t>Steenoven</a:t>
            </a:r>
            <a:r>
              <a:rPr lang="en-US" sz="2400" dirty="0">
                <a:latin typeface="Times New Roman" panose="02020603050405020304" pitchFamily="18" charset="0"/>
                <a:cs typeface="Times New Roman" panose="02020603050405020304" pitchFamily="18" charset="0"/>
              </a:rPr>
              <a:t>, I., </a:t>
            </a:r>
            <a:r>
              <a:rPr lang="en-US" sz="2400" dirty="0" err="1">
                <a:latin typeface="Times New Roman" panose="02020603050405020304" pitchFamily="18" charset="0"/>
                <a:cs typeface="Times New Roman" panose="02020603050405020304" pitchFamily="18" charset="0"/>
              </a:rPr>
              <a:t>Aarsland</a:t>
            </a:r>
            <a:r>
              <a:rPr lang="en-US" sz="2400" dirty="0">
                <a:latin typeface="Times New Roman" panose="02020603050405020304" pitchFamily="18" charset="0"/>
                <a:cs typeface="Times New Roman" panose="02020603050405020304" pitchFamily="18" charset="0"/>
              </a:rPr>
              <a:t>, D., </a:t>
            </a:r>
            <a:r>
              <a:rPr lang="en-US" sz="2400" dirty="0" err="1">
                <a:latin typeface="Times New Roman" panose="02020603050405020304" pitchFamily="18" charset="0"/>
                <a:cs typeface="Times New Roman" panose="02020603050405020304" pitchFamily="18" charset="0"/>
              </a:rPr>
              <a:t>Hurtig</a:t>
            </a:r>
            <a:r>
              <a:rPr lang="en-US" sz="2400" dirty="0">
                <a:latin typeface="Times New Roman" panose="02020603050405020304" pitchFamily="18" charset="0"/>
                <a:cs typeface="Times New Roman" panose="02020603050405020304" pitchFamily="18" charset="0"/>
              </a:rPr>
              <a:t>, H., Chen‐Plotkin, A., </a:t>
            </a:r>
            <a:r>
              <a:rPr lang="en-US" sz="2400" dirty="0" err="1">
                <a:latin typeface="Times New Roman" panose="02020603050405020304" pitchFamily="18" charset="0"/>
                <a:cs typeface="Times New Roman" panose="02020603050405020304" pitchFamily="18" charset="0"/>
              </a:rPr>
              <a:t>Duda</a:t>
            </a:r>
            <a:r>
              <a:rPr lang="en-US" sz="2400" dirty="0">
                <a:latin typeface="Times New Roman" panose="02020603050405020304" pitchFamily="18" charset="0"/>
                <a:cs typeface="Times New Roman" panose="02020603050405020304" pitchFamily="18" charset="0"/>
              </a:rPr>
              <a:t>, J. E., Rick, J., ... &amp; Moberg, P. J. (2014). Conversion between mini‐mental state examination, </a:t>
            </a:r>
            <a:r>
              <a:rPr lang="en-US" sz="2400" dirty="0" err="1">
                <a:latin typeface="Times New Roman" panose="02020603050405020304" pitchFamily="18" charset="0"/>
                <a:cs typeface="Times New Roman" panose="02020603050405020304" pitchFamily="18" charset="0"/>
              </a:rPr>
              <a:t>montreal</a:t>
            </a:r>
            <a:r>
              <a:rPr lang="en-US" sz="2400" dirty="0">
                <a:latin typeface="Times New Roman" panose="02020603050405020304" pitchFamily="18" charset="0"/>
                <a:cs typeface="Times New Roman" panose="02020603050405020304" pitchFamily="18" charset="0"/>
              </a:rPr>
              <a:t> cognitive assessment, and dementia rating scale‐2 scores in Parkinson's disease. </a:t>
            </a:r>
            <a:r>
              <a:rPr lang="en-US" sz="2400" i="1" dirty="0">
                <a:latin typeface="Times New Roman" panose="02020603050405020304" pitchFamily="18" charset="0"/>
                <a:cs typeface="Times New Roman" panose="02020603050405020304" pitchFamily="18" charset="0"/>
              </a:rPr>
              <a:t>Movement Disorders</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29</a:t>
            </a:r>
            <a:r>
              <a:rPr lang="en-US" sz="2400" dirty="0">
                <a:latin typeface="Times New Roman" panose="02020603050405020304" pitchFamily="18" charset="0"/>
                <a:cs typeface="Times New Roman" panose="02020603050405020304" pitchFamily="18" charset="0"/>
              </a:rPr>
              <a:t>(14), 1809-1815.drome. </a:t>
            </a:r>
            <a:r>
              <a:rPr lang="en-US" sz="2400" i="1" dirty="0">
                <a:latin typeface="Times New Roman" panose="02020603050405020304" pitchFamily="18" charset="0"/>
                <a:cs typeface="Times New Roman" panose="02020603050405020304" pitchFamily="18" charset="0"/>
              </a:rPr>
              <a:t>The Clinical Neuropsychologist</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28</a:t>
            </a:r>
            <a:r>
              <a:rPr lang="en-US" sz="2400" dirty="0">
                <a:latin typeface="Times New Roman" panose="02020603050405020304" pitchFamily="18" charset="0"/>
                <a:cs typeface="Times New Roman" panose="02020603050405020304" pitchFamily="18" charset="0"/>
              </a:rPr>
              <a:t>(7), 1123-1132.</a:t>
            </a:r>
          </a:p>
        </p:txBody>
      </p:sp>
    </p:spTree>
    <p:extLst>
      <p:ext uri="{BB962C8B-B14F-4D97-AF65-F5344CB8AC3E}">
        <p14:creationId xmlns:p14="http://schemas.microsoft.com/office/powerpoint/2010/main" val="9107100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112</TotalTime>
  <Words>674</Words>
  <Application>Microsoft Office PowerPoint</Application>
  <PresentationFormat>Custom</PresentationFormat>
  <Paragraphs>29</Paragraphs>
  <Slides>5</Slides>
  <Notes>5</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Facet</vt:lpstr>
      <vt:lpstr>The Mini Mental Assessment Instrument</vt:lpstr>
      <vt:lpstr>Purpose Of Mini-mental Instrument </vt:lpstr>
      <vt:lpstr>Uses In A Clinical Setting</vt:lpstr>
      <vt:lpstr>Neurological Dysfunction </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mini mental assessment instrument</dc:title>
  <dc:creator>Probook</dc:creator>
  <cp:lastModifiedBy>User</cp:lastModifiedBy>
  <cp:revision>10</cp:revision>
  <dcterms:created xsi:type="dcterms:W3CDTF">2019-07-08T08:58:06Z</dcterms:created>
  <dcterms:modified xsi:type="dcterms:W3CDTF">2019-07-09T01:34:38Z</dcterms:modified>
</cp:coreProperties>
</file>